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2"/>
  </p:notesMasterIdLst>
  <p:sldIdLst>
    <p:sldId id="256" r:id="rId2"/>
    <p:sldId id="257" r:id="rId3"/>
    <p:sldId id="258" r:id="rId4"/>
    <p:sldId id="260" r:id="rId5"/>
    <p:sldId id="261" r:id="rId6"/>
    <p:sldId id="263" r:id="rId7"/>
    <p:sldId id="265" r:id="rId8"/>
    <p:sldId id="262" r:id="rId9"/>
    <p:sldId id="266" r:id="rId10"/>
    <p:sldId id="267" r:id="rId11"/>
    <p:sldId id="268" r:id="rId12"/>
    <p:sldId id="269" r:id="rId13"/>
    <p:sldId id="270" r:id="rId14"/>
    <p:sldId id="275" r:id="rId15"/>
    <p:sldId id="277" r:id="rId16"/>
    <p:sldId id="276" r:id="rId17"/>
    <p:sldId id="271" r:id="rId18"/>
    <p:sldId id="272" r:id="rId19"/>
    <p:sldId id="273" r:id="rId20"/>
    <p:sldId id="274" r:id="rId21"/>
  </p:sldIdLst>
  <p:sldSz cx="9144000" cy="5143500" type="screen16x9"/>
  <p:notesSz cx="6858000" cy="9144000"/>
  <p:embeddedFontLst>
    <p:embeddedFont>
      <p:font typeface="Open Sans" panose="020B0606030504020204" pitchFamily="3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
      <p:font typeface="Open Sans SemiBold" panose="020B07060308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7019e448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7019e448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0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2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330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902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1695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71049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11" name="Google Shape;11;p2"/>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pic>
        <p:nvPicPr>
          <p:cNvPr id="13" name="Google Shape;13;p2"/>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 Illustration 2 (Dark)">
  <p:cSld name="TITLE_1_1_1_2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65" name="Google Shape;65;p11"/>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66" name="Google Shape;66;p11"/>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67" name="Google Shape;67;p11"/>
          <p:cNvPicPr preferRelativeResize="0"/>
          <p:nvPr/>
        </p:nvPicPr>
        <p:blipFill rotWithShape="1">
          <a:blip r:embed="rId3">
            <a:alphaModFix/>
          </a:blip>
          <a:srcRect t="3419" b="-3409"/>
          <a:stretch/>
        </p:blipFill>
        <p:spPr>
          <a:xfrm>
            <a:off x="4528650" y="627125"/>
            <a:ext cx="1438650" cy="273025"/>
          </a:xfrm>
          <a:prstGeom prst="rect">
            <a:avLst/>
          </a:prstGeom>
          <a:noFill/>
          <a:ln>
            <a:noFill/>
          </a:ln>
        </p:spPr>
      </p:pic>
      <p:sp>
        <p:nvSpPr>
          <p:cNvPr id="68" name="Google Shape;68;p1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 Simple">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2"/>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71" name="Google Shape;71;p12"/>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72" name="Google Shape;72;p12"/>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a:endParaRPr/>
          </a:p>
        </p:txBody>
      </p:sp>
      <p:sp>
        <p:nvSpPr>
          <p:cNvPr id="73" name="Google Shape;73;p12"/>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 Simple (Blue)">
  <p:cSld name="TITLE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76" name="Google Shape;76;p13"/>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77" name="Google Shape;77;p13"/>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78" name="Google Shape;78;p13"/>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 Simple (Dark)">
  <p:cSld name="TITLE_1_1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81" name="Google Shape;81;p14"/>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82" name="Google Shape;82;p14"/>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83" name="Google Shape;83;p14"/>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 Simple">
  <p:cSld name="TITLE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86" name="Google Shape;86;p15"/>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5500"/>
              <a:buNone/>
              <a:defRPr sz="5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87" name="Google Shape;87;p15"/>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 Simple (Blue)">
  <p:cSld name="TITLE_1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0" name="Google Shape;90;p16"/>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endParaRPr/>
          </a:p>
        </p:txBody>
      </p:sp>
      <p:sp>
        <p:nvSpPr>
          <p:cNvPr id="91" name="Google Shape;91;p16"/>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 Simple (Dark)">
  <p:cSld name="TITLE_1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4" name="Google Shape;94;p17"/>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5" name="Google Shape;95;p17"/>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 Logo">
  <p:cSld name="TITLE_1_1_1_1_1_1_1_1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98" name="Google Shape;98;p18"/>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 Logo (Blue)">
  <p:cSld name="TITLE_1_1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1" name="Google Shape;101;p19"/>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 Logo (Dark)">
  <p:cSld name="TITLE_1_1_1_1_1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4" name="Google Shape;104;p20"/>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Lines &amp; Shapes (Dark)">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17" name="Google Shape;17;p3"/>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pic>
        <p:nvPicPr>
          <p:cNvPr id="18" name="Google Shape;18;p3"/>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19" name="Google Shape;19;p3"/>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 name="Google Shape;20;p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_HEADER">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07" name="Google Shape;107;p2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1" name="Google Shape;111;p2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Divider - Shapes (Violet)">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5" name="Google Shape;115;p2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16" name="Google Shape;116;p23"/>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Shapes (Mint)">
  <p:cSld name="SECTION_HEADER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9" name="Google Shape;119;p2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0" name="Google Shape;120;p24"/>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Shapes (Lime)">
  <p:cSld name="SECTION_HEADER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3" name="Google Shape;123;p2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4" name="Google Shape;124;p2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Lines (Dark)">
  <p:cSld name="SECTION_HEADER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7" name="Google Shape;127;p2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28" name="Google Shape;128;p26"/>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Lines (Violet)">
  <p:cSld name="SECTION_HEADER_1_1_1_1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1" name="Google Shape;131;p2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2" name="Google Shape;132;p27"/>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Lines (Mint)">
  <p:cSld name="SECTION_HEADER_1_1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5" name="Google Shape;135;p2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6" name="Google Shape;136;p2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ubhead" type="tx">
  <p:cSld name="TITLE_AND_BODY">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a:off x="2176775" y="612925"/>
            <a:ext cx="4790400" cy="75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9" name="Google Shape;139;p29"/>
          <p:cNvSpPr txBox="1">
            <a:spLocks noGrp="1"/>
          </p:cNvSpPr>
          <p:nvPr>
            <p:ph type="subTitle" idx="1"/>
          </p:nvPr>
        </p:nvSpPr>
        <p:spPr>
          <a:xfrm>
            <a:off x="2176775" y="1524325"/>
            <a:ext cx="4790400" cy="4632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a:endParaRPr/>
          </a:p>
        </p:txBody>
      </p:sp>
      <p:sp>
        <p:nvSpPr>
          <p:cNvPr id="140" name="Google Shape;140;p2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1" name="Google Shape;141;p2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612600" y="612925"/>
            <a:ext cx="5621100" cy="754500"/>
          </a:xfrm>
          <a:prstGeom prst="rect">
            <a:avLst/>
          </a:prstGeom>
        </p:spPr>
        <p:txBody>
          <a:bodyPr spcFirstLastPara="1" wrap="square" lIns="0" tIns="0" rIns="0" bIns="0" anchor="ctr" anchorCtr="0">
            <a:noAutofit/>
          </a:bodyPr>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5" name="Google Shape;145;p30"/>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46" name="Google Shape;146;p30"/>
          <p:cNvSpPr txBox="1">
            <a:spLocks noGrp="1"/>
          </p:cNvSpPr>
          <p:nvPr>
            <p:ph type="body" idx="1"/>
          </p:nvPr>
        </p:nvSpPr>
        <p:spPr>
          <a:xfrm>
            <a:off x="612600" y="1568200"/>
            <a:ext cx="5621100" cy="25590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292100" rtl="0">
              <a:spcBef>
                <a:spcPts val="1000"/>
              </a:spcBef>
              <a:spcAft>
                <a:spcPts val="0"/>
              </a:spcAft>
              <a:buClr>
                <a:schemeClr val="accent1"/>
              </a:buClr>
              <a:buSzPts val="1000"/>
              <a:buChar char="○"/>
              <a:defRPr sz="1000">
                <a:solidFill>
                  <a:schemeClr val="dk1"/>
                </a:solidFill>
              </a:defRPr>
            </a:lvl2pPr>
            <a:lvl3pPr marL="1371600" lvl="2" indent="-292100" rtl="0">
              <a:spcBef>
                <a:spcPts val="1000"/>
              </a:spcBef>
              <a:spcAft>
                <a:spcPts val="0"/>
              </a:spcAft>
              <a:buClr>
                <a:schemeClr val="accent1"/>
              </a:buClr>
              <a:buSzPts val="1000"/>
              <a:buChar char="■"/>
              <a:defRPr sz="1000">
                <a:solidFill>
                  <a:schemeClr val="dk1"/>
                </a:solidFill>
              </a:defRPr>
            </a:lvl3pPr>
            <a:lvl4pPr marL="1828800" lvl="3" indent="-292100" rtl="0">
              <a:spcBef>
                <a:spcPts val="1000"/>
              </a:spcBef>
              <a:spcAft>
                <a:spcPts val="0"/>
              </a:spcAft>
              <a:buClr>
                <a:schemeClr val="accent1"/>
              </a:buClr>
              <a:buSzPts val="1000"/>
              <a:buChar char="●"/>
              <a:defRPr sz="1000">
                <a:solidFill>
                  <a:schemeClr val="dk1"/>
                </a:solidFill>
              </a:defRPr>
            </a:lvl4pPr>
            <a:lvl5pPr marL="2286000" lvl="4" indent="-292100" rtl="0">
              <a:spcBef>
                <a:spcPts val="1000"/>
              </a:spcBef>
              <a:spcAft>
                <a:spcPts val="0"/>
              </a:spcAft>
              <a:buClr>
                <a:schemeClr val="accent1"/>
              </a:buClr>
              <a:buSzPts val="1000"/>
              <a:buChar char="○"/>
              <a:defRPr sz="1000">
                <a:solidFill>
                  <a:schemeClr val="dk1"/>
                </a:solidFill>
              </a:defRPr>
            </a:lvl5pPr>
            <a:lvl6pPr marL="2743200" lvl="5" indent="-292100" rtl="0">
              <a:spcBef>
                <a:spcPts val="1000"/>
              </a:spcBef>
              <a:spcAft>
                <a:spcPts val="0"/>
              </a:spcAft>
              <a:buClr>
                <a:schemeClr val="accent1"/>
              </a:buClr>
              <a:buSzPts val="1000"/>
              <a:buChar char="■"/>
              <a:defRPr sz="1000">
                <a:solidFill>
                  <a:schemeClr val="dk1"/>
                </a:solidFill>
              </a:defRPr>
            </a:lvl6pPr>
            <a:lvl7pPr marL="3200400" lvl="6" indent="-292100" rtl="0">
              <a:spcBef>
                <a:spcPts val="1000"/>
              </a:spcBef>
              <a:spcAft>
                <a:spcPts val="0"/>
              </a:spcAft>
              <a:buClr>
                <a:schemeClr val="accent1"/>
              </a:buClr>
              <a:buSzPts val="1000"/>
              <a:buChar char="●"/>
              <a:defRPr sz="1000">
                <a:solidFill>
                  <a:schemeClr val="dk1"/>
                </a:solidFill>
              </a:defRPr>
            </a:lvl7pPr>
            <a:lvl8pPr marL="3657600" lvl="7" indent="-292100" rtl="0">
              <a:spcBef>
                <a:spcPts val="1000"/>
              </a:spcBef>
              <a:spcAft>
                <a:spcPts val="0"/>
              </a:spcAft>
              <a:buClr>
                <a:schemeClr val="accent1"/>
              </a:buClr>
              <a:buSzPts val="1000"/>
              <a:buChar char="○"/>
              <a:defRPr sz="1000">
                <a:solidFill>
                  <a:schemeClr val="dk1"/>
                </a:solidFill>
              </a:defRPr>
            </a:lvl8pPr>
            <a:lvl9pPr marL="4114800" lvl="8" indent="-292100" rtl="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 Shapes">
  <p:cSld name="TITLE_1_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23" name="Google Shape;23;p4"/>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24" name="Google Shape;24;p4"/>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25" name="Google Shape;25;p4"/>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26" name="Google Shape;26;p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612600" y="889425"/>
            <a:ext cx="6034800" cy="71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1"/>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None/>
              <a:defRPr sz="10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53" name="Google Shape;153;p31"/>
          <p:cNvSpPr txBox="1">
            <a:spLocks noGrp="1"/>
          </p:cNvSpPr>
          <p:nvPr>
            <p:ph type="body" idx="2"/>
          </p:nvPr>
        </p:nvSpPr>
        <p:spPr>
          <a:xfrm>
            <a:off x="612600" y="1856875"/>
            <a:ext cx="6034800" cy="25590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292100">
              <a:spcBef>
                <a:spcPts val="1000"/>
              </a:spcBef>
              <a:spcAft>
                <a:spcPts val="0"/>
              </a:spcAft>
              <a:buClr>
                <a:schemeClr val="accent1"/>
              </a:buClr>
              <a:buSzPts val="1000"/>
              <a:buChar char="○"/>
              <a:defRPr sz="1000">
                <a:solidFill>
                  <a:schemeClr val="dk1"/>
                </a:solidFill>
              </a:defRPr>
            </a:lvl2pPr>
            <a:lvl3pPr marL="1371600" lvl="2" indent="-292100">
              <a:spcBef>
                <a:spcPts val="1000"/>
              </a:spcBef>
              <a:spcAft>
                <a:spcPts val="0"/>
              </a:spcAft>
              <a:buClr>
                <a:schemeClr val="accent1"/>
              </a:buClr>
              <a:buSzPts val="1000"/>
              <a:buChar char="■"/>
              <a:defRPr sz="1000">
                <a:solidFill>
                  <a:schemeClr val="dk1"/>
                </a:solidFill>
              </a:defRPr>
            </a:lvl3pPr>
            <a:lvl4pPr marL="1828800" lvl="3" indent="-292100">
              <a:spcBef>
                <a:spcPts val="1000"/>
              </a:spcBef>
              <a:spcAft>
                <a:spcPts val="0"/>
              </a:spcAft>
              <a:buClr>
                <a:schemeClr val="accent1"/>
              </a:buClr>
              <a:buSzPts val="1000"/>
              <a:buChar char="●"/>
              <a:defRPr sz="1000">
                <a:solidFill>
                  <a:schemeClr val="dk1"/>
                </a:solidFill>
              </a:defRPr>
            </a:lvl4pPr>
            <a:lvl5pPr marL="2286000" lvl="4" indent="-292100">
              <a:spcBef>
                <a:spcPts val="1000"/>
              </a:spcBef>
              <a:spcAft>
                <a:spcPts val="0"/>
              </a:spcAft>
              <a:buClr>
                <a:schemeClr val="accent1"/>
              </a:buClr>
              <a:buSzPts val="1000"/>
              <a:buChar char="○"/>
              <a:defRPr sz="1000">
                <a:solidFill>
                  <a:schemeClr val="dk1"/>
                </a:solidFill>
              </a:defRPr>
            </a:lvl5pPr>
            <a:lvl6pPr marL="2743200" lvl="5" indent="-292100">
              <a:spcBef>
                <a:spcPts val="1000"/>
              </a:spcBef>
              <a:spcAft>
                <a:spcPts val="0"/>
              </a:spcAft>
              <a:buClr>
                <a:schemeClr val="accent1"/>
              </a:buClr>
              <a:buSzPts val="1000"/>
              <a:buChar char="■"/>
              <a:defRPr sz="1000">
                <a:solidFill>
                  <a:schemeClr val="dk1"/>
                </a:solidFill>
              </a:defRPr>
            </a:lvl6pPr>
            <a:lvl7pPr marL="3200400" lvl="6" indent="-292100">
              <a:spcBef>
                <a:spcPts val="1000"/>
              </a:spcBef>
              <a:spcAft>
                <a:spcPts val="0"/>
              </a:spcAft>
              <a:buClr>
                <a:schemeClr val="accent1"/>
              </a:buClr>
              <a:buSzPts val="1000"/>
              <a:buChar char="●"/>
              <a:defRPr sz="1000">
                <a:solidFill>
                  <a:schemeClr val="dk1"/>
                </a:solidFill>
              </a:defRPr>
            </a:lvl7pPr>
            <a:lvl8pPr marL="3657600" lvl="7" indent="-292100">
              <a:spcBef>
                <a:spcPts val="1000"/>
              </a:spcBef>
              <a:spcAft>
                <a:spcPts val="0"/>
              </a:spcAft>
              <a:buClr>
                <a:schemeClr val="accent1"/>
              </a:buClr>
              <a:buSzPts val="1000"/>
              <a:buChar char="○"/>
              <a:defRPr sz="1000">
                <a:solidFill>
                  <a:schemeClr val="dk1"/>
                </a:solidFill>
              </a:defRPr>
            </a:lvl8pPr>
            <a:lvl9pPr marL="4114800" lvl="8" indent="-29210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Columns (Dark)">
  <p:cSld name="TITLE_ONLY_1_1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3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57" name="Google Shape;157;p32"/>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158" name="Google Shape;158;p32"/>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100"/>
              <a:buNone/>
              <a:defRPr sz="11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0" name="Google Shape;160;p32"/>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32"/>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2" name="Google Shape;162;p32"/>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32"/>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4" name="Google Shape;164;p32"/>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32"/>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Columns (Light)">
  <p:cSld name="TITLE_ONLY_1_1_1_1_1">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69" name="Google Shape;169;p33"/>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33"/>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1" name="Google Shape;171;p33"/>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2" name="Google Shape;172;p33"/>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3" name="Google Shape;173;p33"/>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33"/>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5" name="Google Shape;175;p33"/>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33"/>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177" name="Google Shape;177;p33"/>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Multi)">
  <p:cSld name="TITLE_ONLY_1_1_1_1_1_1">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3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81" name="Google Shape;181;p34"/>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2" name="Google Shape;182;p34"/>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3" name="Google Shape;183;p34"/>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4" name="Google Shape;184;p34"/>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5" name="Google Shape;185;p34"/>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6" name="Google Shape;186;p34"/>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7" name="Google Shape;187;p34"/>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8" name="Google Shape;188;p34"/>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89" name="Google Shape;189;p3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Dark)">
  <p:cSld name="TITLE_ONLY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3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193" name="Google Shape;193;p35"/>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4" name="Google Shape;194;p35"/>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5" name="Google Shape;195;p35"/>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6" name="Google Shape;196;p35"/>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7" name="Google Shape;197;p35"/>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8" name="Google Shape;198;p35"/>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99" name="Google Shape;199;p3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Light)">
  <p:cSld name="TITLE_ONLY_1_1_1_1_1_1_1_1">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3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03" name="Google Shape;203;p36"/>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4" name="Google Shape;204;p36"/>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5" name="Google Shape;205;p36"/>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6" name="Google Shape;206;p36"/>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7" name="Google Shape;207;p36"/>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36"/>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09" name="Google Shape;209;p36"/>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Multi)">
  <p:cSld name="TITLE_ONLY_1_1_1_1_1_1_1_1_1">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3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13" name="Google Shape;213;p37"/>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4" name="Google Shape;214;p37"/>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5" name="Google Shape;215;p37"/>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6" name="Google Shape;216;p37"/>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7" name="Google Shape;217;p37"/>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8" name="Google Shape;218;p37"/>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19" name="Google Shape;219;p37"/>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Dark)">
  <p:cSld name="TITLE_ONLY_1_1_1_1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2" name="Google Shape;222;p3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223" name="Google Shape;223;p38"/>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38"/>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25" name="Google Shape;225;p38"/>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6" name="Google Shape;226;p38"/>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27" name="Google Shape;227;p3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Light)">
  <p:cSld name="TITLE_ONLY_1_1_1_1_1_1_1_1_1_1_2">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3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1" name="Google Shape;231;p39"/>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2" name="Google Shape;232;p39"/>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33" name="Google Shape;233;p39"/>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4" name="Google Shape;234;p39"/>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35" name="Google Shape;235;p3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s (Multi)">
  <p:cSld name="TITLE_ONLY_1_1_1_1_1_1_1_1_1_1_1">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4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9" name="Google Shape;239;p40"/>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0" name="Google Shape;240;p40"/>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41" name="Google Shape;241;p40"/>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2" name="Google Shape;242;p40"/>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3" name="Google Shape;243;p40"/>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Shapes (Dark)">
  <p:cSld name="TITLE_1_2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29" name="Google Shape;29;p5"/>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30" name="Google Shape;30;p5"/>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31" name="Google Shape;31;p5"/>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32" name="Google Shape;32;p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low Chart 4 (Dark)">
  <p:cSld name="TITLE_ONLY_1_1_1_1_1_1_1_1_1_1_1_1">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47" name="Google Shape;247;p41"/>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8" name="Google Shape;248;p41"/>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9" name="Google Shape;249;p4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50" name="Google Shape;250;p41"/>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1" name="Google Shape;251;p41"/>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2" name="Google Shape;252;p41"/>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3" name="Google Shape;253;p41"/>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4" name="Google Shape;254;p41"/>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5" name="Google Shape;255;p41"/>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hart 4 (Multi)">
  <p:cSld name="TITLE_ONLY_1_1_1_1_1_1_1_1_1_1_1_1_1">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4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59" name="Google Shape;259;p42"/>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0" name="Google Shape;260;p42"/>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61" name="Google Shape;261;p4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62" name="Google Shape;262;p42"/>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3" name="Google Shape;263;p42"/>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4" name="Google Shape;264;p42"/>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5" name="Google Shape;265;p42"/>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6" name="Google Shape;266;p42"/>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7" name="Google Shape;267;p42"/>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hart 3 (Dark)">
  <p:cSld name="TITLE_ONLY_1_1_1_1_1_1_1_1_1_1_1_1_1_1">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4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71" name="Google Shape;271;p43"/>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2" name="Google Shape;272;p43"/>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73" name="Google Shape;273;p4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74" name="Google Shape;274;p43"/>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5" name="Google Shape;275;p43"/>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76" name="Google Shape;276;p43"/>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7" name="Google Shape;277;p43"/>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low Chart 3 (Multi)">
  <p:cSld name="TITLE_ONLY_1_1_1_1_1_1_1_1_1_1_1_1_1_1_1">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4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81" name="Google Shape;281;p44"/>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2" name="Google Shape;282;p44"/>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83" name="Google Shape;283;p44"/>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84" name="Google Shape;284;p44"/>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5" name="Google Shape;285;p44"/>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86" name="Google Shape;286;p44"/>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7" name="Google Shape;287;p44"/>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BIG_NUMBER_1">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1817875" y="1198515"/>
            <a:ext cx="5477100" cy="1979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spcBef>
                <a:spcPts val="0"/>
              </a:spcBef>
              <a:spcAft>
                <a:spcPts val="0"/>
              </a:spcAft>
              <a:buSzPts val="2600"/>
              <a:buNone/>
              <a:defRPr sz="2600">
                <a:latin typeface="Open Sans"/>
                <a:ea typeface="Open Sans"/>
                <a:cs typeface="Open Sans"/>
                <a:sym typeface="Open Sans"/>
              </a:defRPr>
            </a:lvl2pPr>
            <a:lvl3pPr lvl="2" rtl="0">
              <a:spcBef>
                <a:spcPts val="0"/>
              </a:spcBef>
              <a:spcAft>
                <a:spcPts val="0"/>
              </a:spcAft>
              <a:buSzPts val="2600"/>
              <a:buNone/>
              <a:defRPr sz="2600">
                <a:latin typeface="Open Sans"/>
                <a:ea typeface="Open Sans"/>
                <a:cs typeface="Open Sans"/>
                <a:sym typeface="Open Sans"/>
              </a:defRPr>
            </a:lvl3pPr>
            <a:lvl4pPr lvl="3" rtl="0">
              <a:spcBef>
                <a:spcPts val="0"/>
              </a:spcBef>
              <a:spcAft>
                <a:spcPts val="0"/>
              </a:spcAft>
              <a:buSzPts val="2600"/>
              <a:buNone/>
              <a:defRPr sz="2600">
                <a:latin typeface="Open Sans"/>
                <a:ea typeface="Open Sans"/>
                <a:cs typeface="Open Sans"/>
                <a:sym typeface="Open Sans"/>
              </a:defRPr>
            </a:lvl4pPr>
            <a:lvl5pPr lvl="4" rtl="0">
              <a:spcBef>
                <a:spcPts val="0"/>
              </a:spcBef>
              <a:spcAft>
                <a:spcPts val="0"/>
              </a:spcAft>
              <a:buSzPts val="2600"/>
              <a:buNone/>
              <a:defRPr sz="2600">
                <a:latin typeface="Open Sans"/>
                <a:ea typeface="Open Sans"/>
                <a:cs typeface="Open Sans"/>
                <a:sym typeface="Open Sans"/>
              </a:defRPr>
            </a:lvl5pPr>
            <a:lvl6pPr lvl="5" rtl="0">
              <a:spcBef>
                <a:spcPts val="0"/>
              </a:spcBef>
              <a:spcAft>
                <a:spcPts val="0"/>
              </a:spcAft>
              <a:buSzPts val="2600"/>
              <a:buNone/>
              <a:defRPr sz="2600">
                <a:latin typeface="Open Sans"/>
                <a:ea typeface="Open Sans"/>
                <a:cs typeface="Open Sans"/>
                <a:sym typeface="Open Sans"/>
              </a:defRPr>
            </a:lvl6pPr>
            <a:lvl7pPr lvl="6" rtl="0">
              <a:spcBef>
                <a:spcPts val="0"/>
              </a:spcBef>
              <a:spcAft>
                <a:spcPts val="0"/>
              </a:spcAft>
              <a:buSzPts val="2600"/>
              <a:buNone/>
              <a:defRPr sz="2600">
                <a:latin typeface="Open Sans"/>
                <a:ea typeface="Open Sans"/>
                <a:cs typeface="Open Sans"/>
                <a:sym typeface="Open Sans"/>
              </a:defRPr>
            </a:lvl7pPr>
            <a:lvl8pPr lvl="7" rtl="0">
              <a:spcBef>
                <a:spcPts val="0"/>
              </a:spcBef>
              <a:spcAft>
                <a:spcPts val="0"/>
              </a:spcAft>
              <a:buSzPts val="2600"/>
              <a:buNone/>
              <a:defRPr sz="2600">
                <a:latin typeface="Open Sans"/>
                <a:ea typeface="Open Sans"/>
                <a:cs typeface="Open Sans"/>
                <a:sym typeface="Open Sans"/>
              </a:defRPr>
            </a:lvl8pPr>
            <a:lvl9pPr lvl="8" rtl="0">
              <a:spcBef>
                <a:spcPts val="0"/>
              </a:spcBef>
              <a:spcAft>
                <a:spcPts val="0"/>
              </a:spcAft>
              <a:buSzPts val="2600"/>
              <a:buNone/>
              <a:defRPr sz="2600">
                <a:latin typeface="Open Sans"/>
                <a:ea typeface="Open Sans"/>
                <a:cs typeface="Open Sans"/>
                <a:sym typeface="Open Sans"/>
              </a:defRPr>
            </a:lvl9pPr>
          </a:lstStyle>
          <a:p>
            <a:endParaRPr/>
          </a:p>
        </p:txBody>
      </p:sp>
      <p:sp>
        <p:nvSpPr>
          <p:cNvPr id="290" name="Google Shape;290;p45"/>
          <p:cNvSpPr txBox="1">
            <a:spLocks noGrp="1"/>
          </p:cNvSpPr>
          <p:nvPr>
            <p:ph type="subTitle" idx="1"/>
          </p:nvPr>
        </p:nvSpPr>
        <p:spPr>
          <a:xfrm>
            <a:off x="1817875" y="3542325"/>
            <a:ext cx="5477100" cy="176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000"/>
              <a:buNone/>
              <a:defRPr sz="1000" b="1">
                <a:solidFill>
                  <a:schemeClr val="lt1"/>
                </a:solidFill>
              </a:defRPr>
            </a:lvl2pPr>
            <a:lvl3pPr lvl="2">
              <a:spcBef>
                <a:spcPts val="0"/>
              </a:spcBef>
              <a:spcAft>
                <a:spcPts val="0"/>
              </a:spcAft>
              <a:buClr>
                <a:schemeClr val="lt1"/>
              </a:buClr>
              <a:buSzPts val="1000"/>
              <a:buNone/>
              <a:defRPr sz="1000" b="1">
                <a:solidFill>
                  <a:schemeClr val="lt1"/>
                </a:solidFill>
              </a:defRPr>
            </a:lvl3pPr>
            <a:lvl4pPr lvl="3">
              <a:spcBef>
                <a:spcPts val="0"/>
              </a:spcBef>
              <a:spcAft>
                <a:spcPts val="0"/>
              </a:spcAft>
              <a:buClr>
                <a:schemeClr val="lt1"/>
              </a:buClr>
              <a:buSzPts val="1000"/>
              <a:buNone/>
              <a:defRPr sz="1000" b="1">
                <a:solidFill>
                  <a:schemeClr val="lt1"/>
                </a:solidFill>
              </a:defRPr>
            </a:lvl4pPr>
            <a:lvl5pPr lvl="4">
              <a:spcBef>
                <a:spcPts val="0"/>
              </a:spcBef>
              <a:spcAft>
                <a:spcPts val="0"/>
              </a:spcAft>
              <a:buClr>
                <a:schemeClr val="lt1"/>
              </a:buClr>
              <a:buSzPts val="1000"/>
              <a:buNone/>
              <a:defRPr sz="1000" b="1">
                <a:solidFill>
                  <a:schemeClr val="lt1"/>
                </a:solidFill>
              </a:defRPr>
            </a:lvl5pPr>
            <a:lvl6pPr lvl="5">
              <a:spcBef>
                <a:spcPts val="0"/>
              </a:spcBef>
              <a:spcAft>
                <a:spcPts val="0"/>
              </a:spcAft>
              <a:buClr>
                <a:schemeClr val="lt1"/>
              </a:buClr>
              <a:buSzPts val="1000"/>
              <a:buNone/>
              <a:defRPr sz="1000" b="1">
                <a:solidFill>
                  <a:schemeClr val="lt1"/>
                </a:solidFill>
              </a:defRPr>
            </a:lvl6pPr>
            <a:lvl7pPr lvl="6">
              <a:spcBef>
                <a:spcPts val="0"/>
              </a:spcBef>
              <a:spcAft>
                <a:spcPts val="0"/>
              </a:spcAft>
              <a:buClr>
                <a:schemeClr val="lt1"/>
              </a:buClr>
              <a:buSzPts val="1000"/>
              <a:buNone/>
              <a:defRPr sz="1000" b="1">
                <a:solidFill>
                  <a:schemeClr val="lt1"/>
                </a:solidFill>
              </a:defRPr>
            </a:lvl7pPr>
            <a:lvl8pPr lvl="7">
              <a:spcBef>
                <a:spcPts val="0"/>
              </a:spcBef>
              <a:spcAft>
                <a:spcPts val="0"/>
              </a:spcAft>
              <a:buClr>
                <a:schemeClr val="lt1"/>
              </a:buClr>
              <a:buSzPts val="1000"/>
              <a:buNone/>
              <a:defRPr sz="1000" b="1">
                <a:solidFill>
                  <a:schemeClr val="lt1"/>
                </a:solidFill>
              </a:defRPr>
            </a:lvl8pPr>
            <a:lvl9pPr lvl="8">
              <a:spcBef>
                <a:spcPts val="0"/>
              </a:spcBef>
              <a:spcAft>
                <a:spcPts val="0"/>
              </a:spcAft>
              <a:buClr>
                <a:schemeClr val="lt1"/>
              </a:buClr>
              <a:buSzPts val="1000"/>
              <a:buNone/>
              <a:defRPr sz="1000" b="1">
                <a:solidFill>
                  <a:schemeClr val="lt1"/>
                </a:solidFill>
              </a:defRPr>
            </a:lvl9pPr>
          </a:lstStyle>
          <a:p>
            <a:endParaRPr/>
          </a:p>
        </p:txBody>
      </p:sp>
      <p:sp>
        <p:nvSpPr>
          <p:cNvPr id="291" name="Google Shape;291;p4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2" name="Google Shape;292;p45"/>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3" name="Google Shape;293;p45"/>
          <p:cNvSpPr txBox="1">
            <a:spLocks noGrp="1"/>
          </p:cNvSpPr>
          <p:nvPr>
            <p:ph type="subTitle" idx="2"/>
          </p:nvPr>
        </p:nvSpPr>
        <p:spPr>
          <a:xfrm>
            <a:off x="1817875" y="3768575"/>
            <a:ext cx="5477100" cy="17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000"/>
              <a:buNone/>
              <a:defRPr sz="1000">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sz="1000">
                <a:solidFill>
                  <a:schemeClr val="lt1"/>
                </a:solidFill>
              </a:defRPr>
            </a:lvl5pPr>
            <a:lvl6pPr lvl="5" rtl="0">
              <a:spcBef>
                <a:spcPts val="0"/>
              </a:spcBef>
              <a:spcAft>
                <a:spcPts val="0"/>
              </a:spcAft>
              <a:buClr>
                <a:schemeClr val="lt1"/>
              </a:buClr>
              <a:buSzPts val="1000"/>
              <a:buNone/>
              <a:defRPr sz="1000">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 - Single">
  <p:cSld name="BIG_NUMBER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6" name="Google Shape;296;p46"/>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7" name="Google Shape;297;p46"/>
          <p:cNvSpPr txBox="1">
            <a:spLocks noGrp="1"/>
          </p:cNvSpPr>
          <p:nvPr>
            <p:ph type="title"/>
          </p:nvPr>
        </p:nvSpPr>
        <p:spPr>
          <a:xfrm>
            <a:off x="1373150" y="546150"/>
            <a:ext cx="6397800" cy="8115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 - 3">
  <p:cSld name="BIG_NUMBER_1_1_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0" name="Google Shape;300;p47"/>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301" name="Google Shape;301;p47"/>
          <p:cNvSpPr txBox="1">
            <a:spLocks noGrp="1"/>
          </p:cNvSpPr>
          <p:nvPr>
            <p:ph type="title"/>
          </p:nvPr>
        </p:nvSpPr>
        <p:spPr>
          <a:xfrm>
            <a:off x="612600" y="1357550"/>
            <a:ext cx="3819000" cy="242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4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304" name="Google Shape;304;p48"/>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2"/>
        </a:solidFill>
        <a:effectLst/>
      </p:bgPr>
    </p:bg>
    <p:spTree>
      <p:nvGrpSpPr>
        <p:cNvPr id="1" name="Shape 305"/>
        <p:cNvGrpSpPr/>
        <p:nvPr/>
      </p:nvGrpSpPr>
      <p:grpSpPr>
        <a:xfrm>
          <a:off x="0" y="0"/>
          <a:ext cx="0" cy="0"/>
          <a:chOff x="0" y="0"/>
          <a:chExt cx="0" cy="0"/>
        </a:xfrm>
      </p:grpSpPr>
      <p:sp>
        <p:nvSpPr>
          <p:cNvPr id="306" name="Google Shape;306;p4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7" name="Google Shape;307;p4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Illustration">
  <p:cSld name="TITLE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35" name="Google Shape;35;p6"/>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pic>
        <p:nvPicPr>
          <p:cNvPr id="36" name="Google Shape;36;p6"/>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37" name="Google Shape;37;p6"/>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 name="Google Shape;38;p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 Illustration (Dark)">
  <p:cSld name="TITLE_1_1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41" name="Google Shape;41;p7"/>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42" name="Google Shape;42;p7"/>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43" name="Google Shape;43;p7"/>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44" name="Google Shape;44;p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Globe">
  <p:cSld name="TITLE_1_1_1_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7" name="Google Shape;47;p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48" name="Google Shape;48;p8"/>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49" name="Google Shape;49;p8"/>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 Globe 1">
  <p:cSld name="TITLE_1_1_1_2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3" name="Google Shape;53;p9"/>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4" name="Google Shape;54;p9"/>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55" name="Google Shape;55;p9"/>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 Illustration 2">
  <p:cSld name="TITLE_1_1_1_2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3">
            <a:alphaModFix/>
          </a:blip>
          <a:srcRect t="3420" b="-3420"/>
          <a:stretch/>
        </p:blipFill>
        <p:spPr>
          <a:xfrm>
            <a:off x="4528650" y="627125"/>
            <a:ext cx="1438650" cy="273025"/>
          </a:xfrm>
          <a:prstGeom prst="rect">
            <a:avLst/>
          </a:prstGeom>
          <a:noFill/>
          <a:ln>
            <a:noFill/>
          </a:ln>
        </p:spPr>
      </p:pic>
      <p:sp>
        <p:nvSpPr>
          <p:cNvPr id="59" name="Google Shape;59;p10"/>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60" name="Google Shape;60;p10"/>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61" name="Google Shape;61;p10"/>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2" name="Google Shape;62;p1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hruvKinger/Link-of-all-blogs" TargetMode="External"/><Relationship Id="rId2" Type="http://schemas.openxmlformats.org/officeDocument/2006/relationships/hyperlink" Target="https://www.pedholtlab.com/establish-azure-point-to-site-vpn-with-a-self-signed-certificate/" TargetMode="External"/><Relationship Id="rId1" Type="http://schemas.openxmlformats.org/officeDocument/2006/relationships/slideLayout" Target="../slideLayouts/slideLayout12.xml"/><Relationship Id="rId5" Type="http://schemas.openxmlformats.org/officeDocument/2006/relationships/hyperlink" Target="https://cloud.netapp.com/blog/azure-cvo-blg-azure-resource-manager-arm-benefits-and-best-practices" TargetMode="External"/><Relationship Id="rId4" Type="http://schemas.openxmlformats.org/officeDocument/2006/relationships/hyperlink" Target="https://docs.microsoft.com/en-us/learn/certif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Cloud Architect Nanodegree Program</a:t>
            </a:r>
            <a:endParaRPr dirty="0"/>
          </a:p>
        </p:txBody>
      </p:sp>
      <p:sp>
        <p:nvSpPr>
          <p:cNvPr id="313" name="Google Shape;313;p50"/>
          <p:cNvSpPr txBox="1">
            <a:spLocks noGrp="1"/>
          </p:cNvSpPr>
          <p:nvPr>
            <p:ph type="subTitle" idx="1"/>
          </p:nvPr>
        </p:nvSpPr>
        <p:spPr>
          <a:xfrm>
            <a:off x="612600" y="2578524"/>
            <a:ext cx="6205800" cy="9526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P2: Cost Optimization and Monitoring for Your Company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Dhruv Kinger</a:t>
            </a:r>
          </a:p>
          <a:p>
            <a:pPr marL="0" lvl="0" indent="0" algn="l" rtl="0">
              <a:spcBef>
                <a:spcPts val="0"/>
              </a:spcBef>
              <a:spcAft>
                <a:spcPts val="0"/>
              </a:spcAft>
              <a:buNone/>
            </a:pPr>
            <a:r>
              <a:rPr lang="en-US" dirty="0"/>
              <a:t>Udacity Mentor| SWE at ThrivePass</a:t>
            </a:r>
          </a:p>
          <a:p>
            <a:pPr marL="0" lvl="0" indent="0" algn="l" rtl="0">
              <a:spcBef>
                <a:spcPts val="0"/>
              </a:spcBef>
              <a:spcAft>
                <a:spcPts val="0"/>
              </a:spcAft>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572430" y="340847"/>
            <a:ext cx="6051394" cy="647100"/>
          </a:xfrm>
        </p:spPr>
        <p:txBody>
          <a:bodyPr/>
          <a:lstStyle/>
          <a:p>
            <a:r>
              <a:rPr lang="en-IN" sz="2800" dirty="0"/>
              <a:t>Rubric Points continued</a:t>
            </a:r>
          </a:p>
        </p:txBody>
      </p:sp>
      <p:pic>
        <p:nvPicPr>
          <p:cNvPr id="4" name="Picture 3" descr="Graphical user interface, text, application, email&#10;&#10;Description automatically generated">
            <a:extLst>
              <a:ext uri="{FF2B5EF4-FFF2-40B4-BE49-F238E27FC236}">
                <a16:creationId xmlns:a16="http://schemas.microsoft.com/office/drawing/2014/main" id="{A2A64812-9CB0-4433-A51E-A94F7A0BB534}"/>
              </a:ext>
            </a:extLst>
          </p:cNvPr>
          <p:cNvPicPr>
            <a:picLocks noChangeAspect="1"/>
          </p:cNvPicPr>
          <p:nvPr/>
        </p:nvPicPr>
        <p:blipFill>
          <a:blip r:embed="rId2"/>
          <a:stretch>
            <a:fillRect/>
          </a:stretch>
        </p:blipFill>
        <p:spPr>
          <a:xfrm>
            <a:off x="546410" y="1091207"/>
            <a:ext cx="8051180" cy="3839008"/>
          </a:xfrm>
          <a:prstGeom prst="rect">
            <a:avLst/>
          </a:prstGeom>
        </p:spPr>
      </p:pic>
    </p:spTree>
    <p:extLst>
      <p:ext uri="{BB962C8B-B14F-4D97-AF65-F5344CB8AC3E}">
        <p14:creationId xmlns:p14="http://schemas.microsoft.com/office/powerpoint/2010/main" val="237685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371707" y="355715"/>
            <a:ext cx="6051394" cy="647100"/>
          </a:xfrm>
        </p:spPr>
        <p:txBody>
          <a:bodyPr/>
          <a:lstStyle/>
          <a:p>
            <a:r>
              <a:rPr lang="en-IN" sz="2800" dirty="0"/>
              <a:t>Rubric Points continued</a:t>
            </a:r>
          </a:p>
        </p:txBody>
      </p:sp>
      <p:pic>
        <p:nvPicPr>
          <p:cNvPr id="5" name="Picture 4" descr="Graphical user interface, text, application, email&#10;&#10;Description automatically generated">
            <a:extLst>
              <a:ext uri="{FF2B5EF4-FFF2-40B4-BE49-F238E27FC236}">
                <a16:creationId xmlns:a16="http://schemas.microsoft.com/office/drawing/2014/main" id="{F0DD58A3-B0AC-4E97-B692-181263BCA7BC}"/>
              </a:ext>
            </a:extLst>
          </p:cNvPr>
          <p:cNvPicPr>
            <a:picLocks noChangeAspect="1"/>
          </p:cNvPicPr>
          <p:nvPr/>
        </p:nvPicPr>
        <p:blipFill>
          <a:blip r:embed="rId2"/>
          <a:stretch>
            <a:fillRect/>
          </a:stretch>
        </p:blipFill>
        <p:spPr>
          <a:xfrm>
            <a:off x="371707" y="1189464"/>
            <a:ext cx="8400585" cy="3726847"/>
          </a:xfrm>
          <a:prstGeom prst="rect">
            <a:avLst/>
          </a:prstGeom>
        </p:spPr>
      </p:pic>
    </p:spTree>
    <p:extLst>
      <p:ext uri="{BB962C8B-B14F-4D97-AF65-F5344CB8AC3E}">
        <p14:creationId xmlns:p14="http://schemas.microsoft.com/office/powerpoint/2010/main" val="19515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86215" y="386408"/>
            <a:ext cx="6051394" cy="647100"/>
          </a:xfrm>
        </p:spPr>
        <p:txBody>
          <a:bodyPr/>
          <a:lstStyle/>
          <a:p>
            <a:r>
              <a:rPr lang="en-IN" sz="2800" dirty="0"/>
              <a:t>Rubric Points continued</a:t>
            </a:r>
          </a:p>
        </p:txBody>
      </p:sp>
      <p:pic>
        <p:nvPicPr>
          <p:cNvPr id="4" name="Picture 3" descr="Graphical user interface, text, application, email&#10;&#10;Description automatically generated">
            <a:extLst>
              <a:ext uri="{FF2B5EF4-FFF2-40B4-BE49-F238E27FC236}">
                <a16:creationId xmlns:a16="http://schemas.microsoft.com/office/drawing/2014/main" id="{3D15F86B-A197-4468-9AC8-B10688089DB0}"/>
              </a:ext>
            </a:extLst>
          </p:cNvPr>
          <p:cNvPicPr>
            <a:picLocks noChangeAspect="1"/>
          </p:cNvPicPr>
          <p:nvPr/>
        </p:nvPicPr>
        <p:blipFill>
          <a:blip r:embed="rId3"/>
          <a:stretch>
            <a:fillRect/>
          </a:stretch>
        </p:blipFill>
        <p:spPr>
          <a:xfrm>
            <a:off x="286215" y="1085386"/>
            <a:ext cx="8571570" cy="3797758"/>
          </a:xfrm>
          <a:prstGeom prst="rect">
            <a:avLst/>
          </a:prstGeom>
        </p:spPr>
      </p:pic>
    </p:spTree>
    <p:extLst>
      <p:ext uri="{BB962C8B-B14F-4D97-AF65-F5344CB8AC3E}">
        <p14:creationId xmlns:p14="http://schemas.microsoft.com/office/powerpoint/2010/main" val="383671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22320" y="340847"/>
            <a:ext cx="6051394" cy="647100"/>
          </a:xfrm>
        </p:spPr>
        <p:txBody>
          <a:bodyPr/>
          <a:lstStyle/>
          <a:p>
            <a:r>
              <a:rPr lang="en-IN" sz="2800" dirty="0"/>
              <a:t>Rubric Points continued</a:t>
            </a:r>
          </a:p>
        </p:txBody>
      </p:sp>
      <p:pic>
        <p:nvPicPr>
          <p:cNvPr id="5" name="Picture 4" descr="Graphical user interface, text, application, email&#10;&#10;Description automatically generated">
            <a:extLst>
              <a:ext uri="{FF2B5EF4-FFF2-40B4-BE49-F238E27FC236}">
                <a16:creationId xmlns:a16="http://schemas.microsoft.com/office/drawing/2014/main" id="{7C186E4A-2C01-4C13-A112-5C93DBE88EF0}"/>
              </a:ext>
            </a:extLst>
          </p:cNvPr>
          <p:cNvPicPr>
            <a:picLocks noChangeAspect="1"/>
          </p:cNvPicPr>
          <p:nvPr/>
        </p:nvPicPr>
        <p:blipFill>
          <a:blip r:embed="rId3"/>
          <a:stretch>
            <a:fillRect/>
          </a:stretch>
        </p:blipFill>
        <p:spPr>
          <a:xfrm>
            <a:off x="222320" y="1040780"/>
            <a:ext cx="8699359" cy="3865757"/>
          </a:xfrm>
          <a:prstGeom prst="rect">
            <a:avLst/>
          </a:prstGeom>
        </p:spPr>
      </p:pic>
    </p:spTree>
    <p:extLst>
      <p:ext uri="{BB962C8B-B14F-4D97-AF65-F5344CB8AC3E}">
        <p14:creationId xmlns:p14="http://schemas.microsoft.com/office/powerpoint/2010/main" val="112850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Moving to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21889" y="970849"/>
            <a:ext cx="8100222" cy="3201801"/>
          </a:xfrm>
        </p:spPr>
        <p:txBody>
          <a:bodyPr/>
          <a:lstStyle/>
          <a:p>
            <a:pPr>
              <a:buFont typeface="Arial" panose="020B0604020202020204" pitchFamily="34" charset="0"/>
              <a:buChar char="•"/>
            </a:pPr>
            <a:r>
              <a:rPr lang="en-US" b="1" dirty="0"/>
              <a:t>Data Security : Security in Microsoft Azure is built in at different levels and can be customized as per customer requirements. The security of data stored in Azure is managed by encrypting the data at rest through various mechanisms.</a:t>
            </a:r>
          </a:p>
          <a:p>
            <a:pPr>
              <a:buFont typeface="Arial" panose="020B0604020202020204" pitchFamily="34" charset="0"/>
              <a:buChar char="•"/>
            </a:pPr>
            <a:endParaRPr lang="en-US" dirty="0"/>
          </a:p>
          <a:p>
            <a:pPr algn="just">
              <a:buFont typeface="Arial" panose="020B0604020202020204" pitchFamily="34" charset="0"/>
              <a:buChar char="•"/>
            </a:pPr>
            <a:r>
              <a:rPr lang="en-US" b="1" dirty="0"/>
              <a:t>Data Resiliency (elasticity) : When you use Azure cloud storage, your data is physically stored in secure data centers operated by Microsoft. For example, the disks of the virtual machines that you use for your virtual machine are stored as page blobs in Azure storage.</a:t>
            </a:r>
          </a:p>
          <a:p>
            <a:pPr algn="just">
              <a:buFont typeface="Arial" panose="020B0604020202020204" pitchFamily="34" charset="0"/>
              <a:buChar char="•"/>
            </a:pPr>
            <a:endParaRPr lang="en-US" b="1" dirty="0"/>
          </a:p>
          <a:p>
            <a:pPr algn="just">
              <a:buFont typeface="Arial" panose="020B0604020202020204" pitchFamily="34" charset="0"/>
              <a:buChar char="•"/>
            </a:pPr>
            <a:r>
              <a:rPr lang="en-IN" dirty="0"/>
              <a:t>Single-Pane Operations</a:t>
            </a:r>
            <a:r>
              <a:rPr lang="en-US" b="1" dirty="0"/>
              <a:t> : Last but not the least, it is important to have a single pane of management to gain visibility and insights into what is happening with your infrastructure, &amp; Azure completely fits into this.</a:t>
            </a:r>
            <a:endParaRPr lang="en-IN" dirty="0"/>
          </a:p>
        </p:txBody>
      </p:sp>
    </p:spTree>
    <p:extLst>
      <p:ext uri="{BB962C8B-B14F-4D97-AF65-F5344CB8AC3E}">
        <p14:creationId xmlns:p14="http://schemas.microsoft.com/office/powerpoint/2010/main" val="159655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B9C3-B1A9-443B-B66C-F62DAB2DA21C}"/>
              </a:ext>
            </a:extLst>
          </p:cNvPr>
          <p:cNvSpPr>
            <a:spLocks noGrp="1"/>
          </p:cNvSpPr>
          <p:nvPr>
            <p:ph type="ctrTitle"/>
          </p:nvPr>
        </p:nvSpPr>
        <p:spPr>
          <a:xfrm>
            <a:off x="1036346" y="360757"/>
            <a:ext cx="6205800" cy="899040"/>
          </a:xfrm>
        </p:spPr>
        <p:txBody>
          <a:bodyPr/>
          <a:lstStyle/>
          <a:p>
            <a:pPr algn="ctr"/>
            <a:r>
              <a:rPr lang="en-IN" dirty="0"/>
              <a:t>Let’s discuss</a:t>
            </a:r>
          </a:p>
        </p:txBody>
      </p:sp>
      <p:pic>
        <p:nvPicPr>
          <p:cNvPr id="5" name="Picture 4" descr="Diagram&#10;&#10;Description automatically generated">
            <a:extLst>
              <a:ext uri="{FF2B5EF4-FFF2-40B4-BE49-F238E27FC236}">
                <a16:creationId xmlns:a16="http://schemas.microsoft.com/office/drawing/2014/main" id="{0E923A37-6285-4512-91A4-4EAD8AECD449}"/>
              </a:ext>
            </a:extLst>
          </p:cNvPr>
          <p:cNvPicPr>
            <a:picLocks noChangeAspect="1"/>
          </p:cNvPicPr>
          <p:nvPr/>
        </p:nvPicPr>
        <p:blipFill>
          <a:blip r:embed="rId2"/>
          <a:stretch>
            <a:fillRect/>
          </a:stretch>
        </p:blipFill>
        <p:spPr>
          <a:xfrm>
            <a:off x="1801890" y="1505124"/>
            <a:ext cx="5540220" cy="2415749"/>
          </a:xfrm>
          <a:prstGeom prst="rect">
            <a:avLst/>
          </a:prstGeom>
        </p:spPr>
      </p:pic>
    </p:spTree>
    <p:extLst>
      <p:ext uri="{BB962C8B-B14F-4D97-AF65-F5344CB8AC3E}">
        <p14:creationId xmlns:p14="http://schemas.microsoft.com/office/powerpoint/2010/main" val="4135826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ARM Templates</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60558" y="970849"/>
            <a:ext cx="8100222" cy="3201801"/>
          </a:xfrm>
        </p:spPr>
        <p:txBody>
          <a:bodyPr/>
          <a:lstStyle/>
          <a:p>
            <a:pPr algn="just">
              <a:buFont typeface="Arial" panose="020B0604020202020204" pitchFamily="34" charset="0"/>
              <a:buChar char="•"/>
            </a:pPr>
            <a:r>
              <a:rPr lang="en-US" b="1" dirty="0"/>
              <a:t>Create any Azure resource</a:t>
            </a:r>
            <a:r>
              <a:rPr lang="en-US" dirty="0"/>
              <a:t>: We can immediately use new Azure services and features in templates. As soon as a resource provider introduces new resources, we can deploy those resources through templates. </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Built-in validation</a:t>
            </a:r>
            <a:r>
              <a:rPr lang="en-US" dirty="0"/>
              <a:t>: Our template is deployed only after passing validation. Resource Manager checks the template before starting the deployment to make sure the deployment will succeed. </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Complex Deployments will be made easier and Reduction in User Error.</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CI/CD integration</a:t>
            </a:r>
            <a:r>
              <a:rPr lang="en-US" dirty="0"/>
              <a:t>: We can integrate templates in continuous integration and continuous deployment (CI/CD) tools, which can automate release pipelines for fast and reliable application and infrastructure updates.</a:t>
            </a:r>
            <a:endParaRPr lang="en-IN" dirty="0"/>
          </a:p>
        </p:txBody>
      </p:sp>
    </p:spTree>
    <p:extLst>
      <p:ext uri="{BB962C8B-B14F-4D97-AF65-F5344CB8AC3E}">
        <p14:creationId xmlns:p14="http://schemas.microsoft.com/office/powerpoint/2010/main" val="3912704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BE2-ADC1-45EA-937D-20676C5FB8E5}"/>
              </a:ext>
            </a:extLst>
          </p:cNvPr>
          <p:cNvSpPr>
            <a:spLocks noGrp="1"/>
          </p:cNvSpPr>
          <p:nvPr>
            <p:ph type="ctrTitle"/>
          </p:nvPr>
        </p:nvSpPr>
        <p:spPr>
          <a:xfrm>
            <a:off x="612600" y="226942"/>
            <a:ext cx="6205800" cy="1044297"/>
          </a:xfrm>
        </p:spPr>
        <p:txBody>
          <a:bodyPr/>
          <a:lstStyle/>
          <a:p>
            <a:r>
              <a:rPr lang="en-IN" dirty="0"/>
              <a:t>Tips &amp; Tricks</a:t>
            </a:r>
          </a:p>
        </p:txBody>
      </p:sp>
      <p:sp>
        <p:nvSpPr>
          <p:cNvPr id="3" name="Subtitle 2">
            <a:extLst>
              <a:ext uri="{FF2B5EF4-FFF2-40B4-BE49-F238E27FC236}">
                <a16:creationId xmlns:a16="http://schemas.microsoft.com/office/drawing/2014/main" id="{61A17662-B519-4860-8806-BB6D8206056A}"/>
              </a:ext>
            </a:extLst>
          </p:cNvPr>
          <p:cNvSpPr>
            <a:spLocks noGrp="1"/>
          </p:cNvSpPr>
          <p:nvPr>
            <p:ph type="subTitle" idx="1"/>
          </p:nvPr>
        </p:nvSpPr>
        <p:spPr>
          <a:xfrm>
            <a:off x="612599" y="1471960"/>
            <a:ext cx="7453449" cy="2364059"/>
          </a:xfrm>
        </p:spPr>
        <p:txBody>
          <a:bodyPr/>
          <a:lstStyle/>
          <a:p>
            <a:pPr algn="just">
              <a:buFont typeface="Arial" panose="020B0604020202020204" pitchFamily="34" charset="0"/>
              <a:buChar char="•"/>
            </a:pPr>
            <a:r>
              <a:rPr lang="en-IN" sz="1600" dirty="0"/>
              <a:t>Use of Arm Template to deploy VM as you have done in Lab Exercise </a:t>
            </a:r>
            <a:r>
              <a:rPr lang="en-US" sz="1600" dirty="0"/>
              <a:t>Deploy a Storage Account using an ARM Template.</a:t>
            </a:r>
          </a:p>
          <a:p>
            <a:pPr marL="114300" indent="0" algn="just"/>
            <a:endParaRPr lang="en-US" sz="1600" dirty="0"/>
          </a:p>
          <a:p>
            <a:pPr>
              <a:buFont typeface="Arial" panose="020B0604020202020204" pitchFamily="34" charset="0"/>
              <a:buChar char="•"/>
            </a:pPr>
            <a:r>
              <a:rPr lang="en-US" dirty="0"/>
              <a:t>Many Students keep on asking that whether they must deploy On Prem Servers ? Ask this Question from yourself.</a:t>
            </a:r>
          </a:p>
          <a:p>
            <a:pPr>
              <a:buFont typeface="Arial" panose="020B0604020202020204" pitchFamily="34" charset="0"/>
              <a:buChar char="•"/>
            </a:pPr>
            <a:endParaRPr lang="en-US" dirty="0"/>
          </a:p>
          <a:p>
            <a:pPr>
              <a:buFont typeface="Arial" panose="020B0604020202020204" pitchFamily="34" charset="0"/>
              <a:buChar char="•"/>
            </a:pPr>
            <a:r>
              <a:rPr lang="en-US" dirty="0"/>
              <a:t>Think of High Availability for the Designed Architecture in Azure ? Do you think is it well designed ? Even this is asked in Project Template.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66222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EBF-1A04-4FDB-B48B-5394747DD787}"/>
              </a:ext>
            </a:extLst>
          </p:cNvPr>
          <p:cNvSpPr>
            <a:spLocks noGrp="1"/>
          </p:cNvSpPr>
          <p:nvPr>
            <p:ph type="ctrTitle"/>
          </p:nvPr>
        </p:nvSpPr>
        <p:spPr>
          <a:xfrm>
            <a:off x="612600" y="390494"/>
            <a:ext cx="6205800" cy="1239900"/>
          </a:xfrm>
        </p:spPr>
        <p:txBody>
          <a:bodyPr/>
          <a:lstStyle/>
          <a:p>
            <a:r>
              <a:rPr lang="en-US" dirty="0"/>
              <a:t>Additional Resources</a:t>
            </a:r>
            <a:endParaRPr lang="en-IN" dirty="0"/>
          </a:p>
        </p:txBody>
      </p:sp>
      <p:sp>
        <p:nvSpPr>
          <p:cNvPr id="3" name="Subtitle 2">
            <a:extLst>
              <a:ext uri="{FF2B5EF4-FFF2-40B4-BE49-F238E27FC236}">
                <a16:creationId xmlns:a16="http://schemas.microsoft.com/office/drawing/2014/main" id="{690945C8-2EBF-443A-9EFC-5C8D97604D5E}"/>
              </a:ext>
            </a:extLst>
          </p:cNvPr>
          <p:cNvSpPr>
            <a:spLocks noGrp="1"/>
          </p:cNvSpPr>
          <p:nvPr>
            <p:ph type="subTitle" idx="1"/>
          </p:nvPr>
        </p:nvSpPr>
        <p:spPr>
          <a:xfrm>
            <a:off x="612600" y="1791629"/>
            <a:ext cx="6985098" cy="1721478"/>
          </a:xfrm>
        </p:spPr>
        <p:txBody>
          <a:bodyPr/>
          <a:lstStyle/>
          <a:p>
            <a:endParaRPr lang="en-US" dirty="0"/>
          </a:p>
          <a:p>
            <a:pPr>
              <a:lnSpc>
                <a:spcPct val="150000"/>
              </a:lnSpc>
              <a:buFont typeface="Arial" panose="020B0604020202020204" pitchFamily="34" charset="0"/>
              <a:buChar char="•"/>
            </a:pPr>
            <a:r>
              <a:rPr lang="en-IN" dirty="0"/>
              <a:t>How to Setup a </a:t>
            </a:r>
            <a:r>
              <a:rPr lang="en-IN" b="1" dirty="0">
                <a:solidFill>
                  <a:schemeClr val="tx2"/>
                </a:solidFill>
                <a:hlinkClick r:id="rId2">
                  <a:extLst>
                    <a:ext uri="{A12FA001-AC4F-418D-AE19-62706E023703}">
                      <ahyp:hlinkClr xmlns:ahyp="http://schemas.microsoft.com/office/drawing/2018/hyperlinkcolor" val="tx"/>
                    </a:ext>
                  </a:extLst>
                </a:hlinkClick>
              </a:rPr>
              <a:t>VPN</a:t>
            </a:r>
            <a:r>
              <a:rPr lang="en-IN" dirty="0"/>
              <a:t> ?</a:t>
            </a:r>
          </a:p>
          <a:p>
            <a:pPr>
              <a:lnSpc>
                <a:spcPct val="150000"/>
              </a:lnSpc>
              <a:buFont typeface="Arial" panose="020B0604020202020204" pitchFamily="34" charset="0"/>
              <a:buChar char="•"/>
            </a:pPr>
            <a:r>
              <a:rPr lang="en-IN" dirty="0"/>
              <a:t>Want to read some of mine Azure Related </a:t>
            </a:r>
            <a:r>
              <a:rPr lang="en-IN" dirty="0">
                <a:solidFill>
                  <a:schemeClr val="tx2"/>
                </a:solidFill>
                <a:hlinkClick r:id="rId3">
                  <a:extLst>
                    <a:ext uri="{A12FA001-AC4F-418D-AE19-62706E023703}">
                      <ahyp:hlinkClr xmlns:ahyp="http://schemas.microsoft.com/office/drawing/2018/hyperlinkcolor" val="tx"/>
                    </a:ext>
                  </a:extLst>
                </a:hlinkClick>
              </a:rPr>
              <a:t>Blogs</a:t>
            </a:r>
            <a:r>
              <a:rPr lang="en-IN" dirty="0"/>
              <a:t> ?</a:t>
            </a:r>
          </a:p>
          <a:p>
            <a:pPr>
              <a:lnSpc>
                <a:spcPct val="150000"/>
              </a:lnSpc>
              <a:buFont typeface="Arial" panose="020B0604020202020204" pitchFamily="34" charset="0"/>
              <a:buChar char="•"/>
            </a:pPr>
            <a:r>
              <a:rPr lang="en-IN" dirty="0"/>
              <a:t>Thinking to get Microsoft Certified ? Here are some of the </a:t>
            </a:r>
            <a:r>
              <a:rPr lang="en-IN" dirty="0">
                <a:solidFill>
                  <a:schemeClr val="tx2"/>
                </a:solidFill>
                <a:hlinkClick r:id="rId4">
                  <a:extLst>
                    <a:ext uri="{A12FA001-AC4F-418D-AE19-62706E023703}">
                      <ahyp:hlinkClr xmlns:ahyp="http://schemas.microsoft.com/office/drawing/2018/hyperlinkcolor" val="tx"/>
                    </a:ext>
                  </a:extLst>
                </a:hlinkClick>
              </a:rPr>
              <a:t>Paths</a:t>
            </a:r>
            <a:r>
              <a:rPr lang="en-IN" dirty="0"/>
              <a:t>.</a:t>
            </a:r>
          </a:p>
          <a:p>
            <a:pPr>
              <a:lnSpc>
                <a:spcPct val="150000"/>
              </a:lnSpc>
              <a:buFont typeface="Arial" panose="020B0604020202020204" pitchFamily="34" charset="0"/>
              <a:buChar char="•"/>
            </a:pPr>
            <a:r>
              <a:rPr lang="en-IN" dirty="0"/>
              <a:t>Want to read Some More benefits of Arm Templates ? Do give a </a:t>
            </a:r>
            <a:r>
              <a:rPr lang="en-IN" dirty="0">
                <a:solidFill>
                  <a:schemeClr val="tx2"/>
                </a:solidFill>
                <a:hlinkClick r:id="rId5">
                  <a:extLst>
                    <a:ext uri="{A12FA001-AC4F-418D-AE19-62706E023703}">
                      <ahyp:hlinkClr xmlns:ahyp="http://schemas.microsoft.com/office/drawing/2018/hyperlinkcolor" val="tx"/>
                    </a:ext>
                  </a:extLst>
                </a:hlinkClick>
              </a:rPr>
              <a:t>Read</a:t>
            </a:r>
            <a:r>
              <a:rPr lang="en-IN" dirty="0"/>
              <a:t>.</a:t>
            </a:r>
          </a:p>
          <a:p>
            <a:pPr>
              <a:lnSpc>
                <a:spcPct val="150000"/>
              </a:lnSpc>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774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2ACB-9284-42AC-987E-3D6EAE73EEC0}"/>
              </a:ext>
            </a:extLst>
          </p:cNvPr>
          <p:cNvSpPr>
            <a:spLocks noGrp="1"/>
          </p:cNvSpPr>
          <p:nvPr>
            <p:ph type="ctrTitle"/>
          </p:nvPr>
        </p:nvSpPr>
        <p:spPr>
          <a:xfrm>
            <a:off x="1110687" y="1760414"/>
            <a:ext cx="6546483" cy="1239900"/>
          </a:xfrm>
        </p:spPr>
        <p:txBody>
          <a:bodyPr/>
          <a:lstStyle/>
          <a:p>
            <a:pPr algn="ctr"/>
            <a:r>
              <a:rPr lang="en-US" dirty="0"/>
              <a:t>🤩 Yeah, it’s QA Time 🤩</a:t>
            </a:r>
            <a:endParaRPr lang="en-IN" dirty="0"/>
          </a:p>
        </p:txBody>
      </p:sp>
    </p:spTree>
    <p:extLst>
      <p:ext uri="{BB962C8B-B14F-4D97-AF65-F5344CB8AC3E}">
        <p14:creationId xmlns:p14="http://schemas.microsoft.com/office/powerpoint/2010/main" val="425322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612600" y="665556"/>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Today’s Agenda</a:t>
            </a:r>
            <a:endParaRPr dirty="0"/>
          </a:p>
        </p:txBody>
      </p:sp>
      <p:sp>
        <p:nvSpPr>
          <p:cNvPr id="319" name="Google Shape;319;p51"/>
          <p:cNvSpPr txBox="1">
            <a:spLocks noGrp="1"/>
          </p:cNvSpPr>
          <p:nvPr>
            <p:ph type="subTitle" idx="1"/>
          </p:nvPr>
        </p:nvSpPr>
        <p:spPr>
          <a:xfrm>
            <a:off x="612600" y="2020308"/>
            <a:ext cx="6205800" cy="1438596"/>
          </a:xfrm>
          <a:prstGeom prst="rect">
            <a:avLst/>
          </a:prstGeom>
        </p:spPr>
        <p:txBody>
          <a:bodyPr spcFirstLastPara="1" wrap="square" lIns="0" tIns="0" rIns="0" bIns="0" anchor="t" anchorCtr="0">
            <a:noAutofit/>
          </a:bodyPr>
          <a:lstStyle/>
          <a:p>
            <a:pPr marL="342900" lvl="0" algn="l" rtl="0">
              <a:lnSpc>
                <a:spcPct val="150000"/>
              </a:lnSpc>
              <a:spcBef>
                <a:spcPts val="0"/>
              </a:spcBef>
              <a:spcAft>
                <a:spcPts val="0"/>
              </a:spcAft>
              <a:buAutoNum type="arabicPeriod"/>
            </a:pPr>
            <a:r>
              <a:rPr lang="en" dirty="0"/>
              <a:t>Ice breaker activity</a:t>
            </a:r>
          </a:p>
          <a:p>
            <a:pPr marL="342900" lvl="0" algn="l" rtl="0">
              <a:lnSpc>
                <a:spcPct val="150000"/>
              </a:lnSpc>
              <a:spcBef>
                <a:spcPts val="0"/>
              </a:spcBef>
              <a:spcAft>
                <a:spcPts val="0"/>
              </a:spcAft>
              <a:buAutoNum type="arabicPeriod"/>
            </a:pPr>
            <a:r>
              <a:rPr lang="en" dirty="0"/>
              <a:t>Project walkthrough</a:t>
            </a:r>
          </a:p>
          <a:p>
            <a:pPr marL="342900" lvl="0" algn="l" rtl="0">
              <a:lnSpc>
                <a:spcPct val="150000"/>
              </a:lnSpc>
              <a:spcBef>
                <a:spcPts val="0"/>
              </a:spcBef>
              <a:spcAft>
                <a:spcPts val="0"/>
              </a:spcAft>
              <a:buAutoNum type="arabicPeriod"/>
            </a:pPr>
            <a:r>
              <a:rPr lang="en" dirty="0"/>
              <a:t>Project Tips &amp; Tricks</a:t>
            </a:r>
          </a:p>
          <a:p>
            <a:pPr marL="342900" lvl="0" algn="l" rtl="0">
              <a:lnSpc>
                <a:spcPct val="150000"/>
              </a:lnSpc>
              <a:spcBef>
                <a:spcPts val="0"/>
              </a:spcBef>
              <a:spcAft>
                <a:spcPts val="0"/>
              </a:spcAft>
              <a:buAutoNum type="arabicPeriod"/>
            </a:pPr>
            <a:r>
              <a:rPr lang="en" dirty="0"/>
              <a:t>QA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2052-E659-494D-A20D-2BEDD9C00A94}"/>
              </a:ext>
            </a:extLst>
          </p:cNvPr>
          <p:cNvSpPr>
            <a:spLocks noGrp="1"/>
          </p:cNvSpPr>
          <p:nvPr>
            <p:ph type="ctrTitle"/>
          </p:nvPr>
        </p:nvSpPr>
        <p:spPr>
          <a:xfrm>
            <a:off x="612600" y="531742"/>
            <a:ext cx="6205800" cy="1239900"/>
          </a:xfrm>
        </p:spPr>
        <p:txBody>
          <a:bodyPr/>
          <a:lstStyle/>
          <a:p>
            <a:r>
              <a:rPr lang="en-US" dirty="0"/>
              <a:t>🙏 Thanks 🙏 </a:t>
            </a:r>
            <a:endParaRPr lang="en-IN" dirty="0"/>
          </a:p>
        </p:txBody>
      </p:sp>
      <p:sp>
        <p:nvSpPr>
          <p:cNvPr id="3" name="Subtitle 2">
            <a:extLst>
              <a:ext uri="{FF2B5EF4-FFF2-40B4-BE49-F238E27FC236}">
                <a16:creationId xmlns:a16="http://schemas.microsoft.com/office/drawing/2014/main" id="{8E3F7C2B-D946-46E5-B4DE-5E799AE1C95B}"/>
              </a:ext>
            </a:extLst>
          </p:cNvPr>
          <p:cNvSpPr>
            <a:spLocks noGrp="1"/>
          </p:cNvSpPr>
          <p:nvPr>
            <p:ph type="subTitle" idx="1"/>
          </p:nvPr>
        </p:nvSpPr>
        <p:spPr>
          <a:xfrm>
            <a:off x="545693" y="2035356"/>
            <a:ext cx="6205800" cy="1576038"/>
          </a:xfrm>
        </p:spPr>
        <p:txBody>
          <a:bodyPr/>
          <a:lstStyle/>
          <a:p>
            <a:r>
              <a:rPr lang="en-US" dirty="0"/>
              <a:t>Want to Connect ?</a:t>
            </a:r>
          </a:p>
          <a:p>
            <a:endParaRPr lang="en-US" dirty="0"/>
          </a:p>
          <a:p>
            <a:pPr>
              <a:lnSpc>
                <a:spcPct val="150000"/>
              </a:lnSpc>
            </a:pPr>
            <a:r>
              <a:rPr lang="en-US" dirty="0"/>
              <a:t>Twitter Handle: @KingerDhruv</a:t>
            </a:r>
          </a:p>
          <a:p>
            <a:pPr>
              <a:lnSpc>
                <a:spcPct val="150000"/>
              </a:lnSpc>
            </a:pPr>
            <a:r>
              <a:rPr lang="en-US" dirty="0"/>
              <a:t>LinkedIn:  https://linkedin.com/in/dhruv-kinger</a:t>
            </a:r>
            <a:endParaRPr lang="en-US" dirty="0">
              <a:solidFill>
                <a:schemeClr val="tx2"/>
              </a:solidFill>
            </a:endParaRPr>
          </a:p>
          <a:p>
            <a:pPr>
              <a:lnSpc>
                <a:spcPct val="150000"/>
              </a:lnSpc>
            </a:pPr>
            <a:r>
              <a:rPr lang="en-US" dirty="0">
                <a:solidFill>
                  <a:schemeClr val="tx2"/>
                </a:solidFill>
              </a:rPr>
              <a:t>GitHub: https://github.com/DhruvKinger</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317472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1665250"/>
            <a:ext cx="7918800" cy="235401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Ice Breaker : Let’s have fun 🤩😎 </a:t>
            </a:r>
            <a:br>
              <a:rPr lang="en-US" dirty="0"/>
            </a:br>
            <a:br>
              <a:rPr lang="en-US" dirty="0"/>
            </a:br>
            <a:r>
              <a:rPr lang="en-US" sz="2400" dirty="0"/>
              <a:t>What crazy activities do you dream of trying someday?</a:t>
            </a:r>
            <a:br>
              <a:rPr lang="en-US" sz="2400" dirty="0"/>
            </a:br>
            <a:br>
              <a:rPr lang="en-US" sz="2400" dirty="0"/>
            </a:br>
            <a:br>
              <a:rPr lang="en-US" dirty="0"/>
            </a:b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206837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 dirty="0"/>
            </a:br>
            <a:br>
              <a:rPr lang="en" dirty="0"/>
            </a:br>
            <a:br>
              <a:rPr lang="en" dirty="0"/>
            </a:br>
            <a:br>
              <a:rPr lang="en" dirty="0"/>
            </a:br>
            <a:r>
              <a:rPr lang="en" dirty="0"/>
              <a:t>Project Walkthrough</a:t>
            </a:r>
            <a:br>
              <a:rPr lang="en" dirty="0"/>
            </a:br>
            <a:br>
              <a:rPr lang="en" dirty="0"/>
            </a:br>
            <a:br>
              <a:rPr lang="en" sz="2400" dirty="0"/>
            </a:br>
            <a:br>
              <a:rPr lang="en" dirty="0"/>
            </a:br>
            <a:br>
              <a:rPr lang="en" dirty="0"/>
            </a:br>
            <a:endParaRPr dirty="0"/>
          </a:p>
        </p:txBody>
      </p:sp>
    </p:spTree>
    <p:extLst>
      <p:ext uri="{BB962C8B-B14F-4D97-AF65-F5344CB8AC3E}">
        <p14:creationId xmlns:p14="http://schemas.microsoft.com/office/powerpoint/2010/main" val="25995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442331" y="208157"/>
            <a:ext cx="6376069" cy="99421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Project Summary</a:t>
            </a:r>
            <a:endParaRPr sz="4000" dirty="0"/>
          </a:p>
        </p:txBody>
      </p:sp>
      <p:sp>
        <p:nvSpPr>
          <p:cNvPr id="319" name="Google Shape;319;p51"/>
          <p:cNvSpPr txBox="1">
            <a:spLocks noGrp="1"/>
          </p:cNvSpPr>
          <p:nvPr>
            <p:ph type="subTitle" idx="1"/>
          </p:nvPr>
        </p:nvSpPr>
        <p:spPr>
          <a:xfrm>
            <a:off x="442331" y="1202367"/>
            <a:ext cx="8259337" cy="2738767"/>
          </a:xfrm>
          <a:prstGeom prst="rect">
            <a:avLst/>
          </a:prstGeom>
        </p:spPr>
        <p:txBody>
          <a:bodyPr spcFirstLastPara="1" wrap="square" lIns="0" tIns="0" rIns="0" bIns="0"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US" sz="1550" b="1" dirty="0"/>
              <a:t>Company "X," which has offices in both the US East Coast and US West Coast. They currently host all their data and applications in a single East coast data center and are constantly worried about both cost and resiliency. </a:t>
            </a:r>
            <a:r>
              <a:rPr lang="en-US" sz="1550" dirty="0"/>
              <a:t>In this project, you are given a series of steps to complete to compare on-prem costs to Azure-based costs and to configure resources within Azure. </a:t>
            </a:r>
          </a:p>
          <a:p>
            <a:pPr marL="285750" lvl="0" indent="-285750" algn="just" rtl="0">
              <a:lnSpc>
                <a:spcPct val="150000"/>
              </a:lnSpc>
              <a:spcBef>
                <a:spcPts val="0"/>
              </a:spcBef>
              <a:spcAft>
                <a:spcPts val="0"/>
              </a:spcAft>
              <a:buFont typeface="Arial" panose="020B0604020202020204" pitchFamily="34" charset="0"/>
              <a:buChar char="•"/>
            </a:pPr>
            <a:r>
              <a:rPr lang="en-US" sz="1550" dirty="0"/>
              <a:t>You will submit screenshots and short explanations of the importance of the tools within Azure and how you can improvise their current architecture.</a:t>
            </a:r>
            <a:endParaRPr sz="1550" dirty="0"/>
          </a:p>
        </p:txBody>
      </p:sp>
    </p:spTree>
    <p:extLst>
      <p:ext uri="{BB962C8B-B14F-4D97-AF65-F5344CB8AC3E}">
        <p14:creationId xmlns:p14="http://schemas.microsoft.com/office/powerpoint/2010/main" val="348780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4" name="Picture 3">
            <a:extLst>
              <a:ext uri="{FF2B5EF4-FFF2-40B4-BE49-F238E27FC236}">
                <a16:creationId xmlns:a16="http://schemas.microsoft.com/office/drawing/2014/main" id="{B6672887-E0D2-4AA0-40D7-B70AB7219ECC}"/>
              </a:ext>
            </a:extLst>
          </p:cNvPr>
          <p:cNvPicPr>
            <a:picLocks noChangeAspect="1"/>
          </p:cNvPicPr>
          <p:nvPr/>
        </p:nvPicPr>
        <p:blipFill>
          <a:blip r:embed="rId2"/>
          <a:stretch>
            <a:fillRect/>
          </a:stretch>
        </p:blipFill>
        <p:spPr>
          <a:xfrm>
            <a:off x="3665017" y="94066"/>
            <a:ext cx="5301774" cy="4955367"/>
          </a:xfrm>
          <a:prstGeom prst="rect">
            <a:avLst/>
          </a:prstGeom>
        </p:spPr>
      </p:pic>
    </p:spTree>
    <p:extLst>
      <p:ext uri="{BB962C8B-B14F-4D97-AF65-F5344CB8AC3E}">
        <p14:creationId xmlns:p14="http://schemas.microsoft.com/office/powerpoint/2010/main" val="51963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5" name="Picture 4">
            <a:extLst>
              <a:ext uri="{FF2B5EF4-FFF2-40B4-BE49-F238E27FC236}">
                <a16:creationId xmlns:a16="http://schemas.microsoft.com/office/drawing/2014/main" id="{6CBCBBEB-F44B-A976-F4DC-41772571FB17}"/>
              </a:ext>
            </a:extLst>
          </p:cNvPr>
          <p:cNvPicPr>
            <a:picLocks noChangeAspect="1"/>
          </p:cNvPicPr>
          <p:nvPr/>
        </p:nvPicPr>
        <p:blipFill>
          <a:blip r:embed="rId2"/>
          <a:stretch>
            <a:fillRect/>
          </a:stretch>
        </p:blipFill>
        <p:spPr>
          <a:xfrm>
            <a:off x="3622158" y="211853"/>
            <a:ext cx="5380075" cy="4719791"/>
          </a:xfrm>
          <a:prstGeom prst="rect">
            <a:avLst/>
          </a:prstGeom>
        </p:spPr>
      </p:pic>
    </p:spTree>
    <p:extLst>
      <p:ext uri="{BB962C8B-B14F-4D97-AF65-F5344CB8AC3E}">
        <p14:creationId xmlns:p14="http://schemas.microsoft.com/office/powerpoint/2010/main" val="30880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37EF56-1584-4BA4-B1D4-3AC39BFF561E}"/>
              </a:ext>
            </a:extLst>
          </p:cNvPr>
          <p:cNvSpPr txBox="1"/>
          <p:nvPr/>
        </p:nvSpPr>
        <p:spPr>
          <a:xfrm>
            <a:off x="512957" y="2312019"/>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pic>
        <p:nvPicPr>
          <p:cNvPr id="7" name="Picture 6">
            <a:extLst>
              <a:ext uri="{FF2B5EF4-FFF2-40B4-BE49-F238E27FC236}">
                <a16:creationId xmlns:a16="http://schemas.microsoft.com/office/drawing/2014/main" id="{09B2CC95-D6B9-F281-DF40-E54A0B21C824}"/>
              </a:ext>
            </a:extLst>
          </p:cNvPr>
          <p:cNvPicPr>
            <a:picLocks noChangeAspect="1"/>
          </p:cNvPicPr>
          <p:nvPr/>
        </p:nvPicPr>
        <p:blipFill>
          <a:blip r:embed="rId2"/>
          <a:stretch>
            <a:fillRect/>
          </a:stretch>
        </p:blipFill>
        <p:spPr>
          <a:xfrm>
            <a:off x="3689402" y="93940"/>
            <a:ext cx="5185239" cy="4955619"/>
          </a:xfrm>
          <a:prstGeom prst="rect">
            <a:avLst/>
          </a:prstGeom>
        </p:spPr>
      </p:pic>
    </p:spTree>
    <p:extLst>
      <p:ext uri="{BB962C8B-B14F-4D97-AF65-F5344CB8AC3E}">
        <p14:creationId xmlns:p14="http://schemas.microsoft.com/office/powerpoint/2010/main" val="32792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572430" y="340847"/>
            <a:ext cx="4558420" cy="647100"/>
          </a:xfrm>
        </p:spPr>
        <p:txBody>
          <a:bodyPr/>
          <a:lstStyle/>
          <a:p>
            <a:r>
              <a:rPr lang="en-IN" sz="2800" dirty="0"/>
              <a:t>Rubric Points</a:t>
            </a:r>
          </a:p>
        </p:txBody>
      </p:sp>
      <p:pic>
        <p:nvPicPr>
          <p:cNvPr id="4" name="Picture 3">
            <a:extLst>
              <a:ext uri="{FF2B5EF4-FFF2-40B4-BE49-F238E27FC236}">
                <a16:creationId xmlns:a16="http://schemas.microsoft.com/office/drawing/2014/main" id="{48FB109C-9763-1577-CD47-EC1488ED7945}"/>
              </a:ext>
            </a:extLst>
          </p:cNvPr>
          <p:cNvPicPr>
            <a:picLocks noChangeAspect="1"/>
          </p:cNvPicPr>
          <p:nvPr/>
        </p:nvPicPr>
        <p:blipFill>
          <a:blip r:embed="rId2"/>
          <a:stretch>
            <a:fillRect/>
          </a:stretch>
        </p:blipFill>
        <p:spPr>
          <a:xfrm>
            <a:off x="495322" y="934869"/>
            <a:ext cx="8153356" cy="4037905"/>
          </a:xfrm>
          <a:prstGeom prst="rect">
            <a:avLst/>
          </a:prstGeom>
        </p:spPr>
      </p:pic>
    </p:spTree>
    <p:extLst>
      <p:ext uri="{BB962C8B-B14F-4D97-AF65-F5344CB8AC3E}">
        <p14:creationId xmlns:p14="http://schemas.microsoft.com/office/powerpoint/2010/main" val="2413725282"/>
      </p:ext>
    </p:extLst>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0F0F0"/>
      </a:lt2>
      <a:accent1>
        <a:srgbClr val="2015FF"/>
      </a:accent1>
      <a:accent2>
        <a:srgbClr val="00C5A1"/>
      </a:accent2>
      <a:accent3>
        <a:srgbClr val="DBE2E8"/>
      </a:accent3>
      <a:accent4>
        <a:srgbClr val="BDEA09"/>
      </a:accent4>
      <a:accent5>
        <a:srgbClr val="3F7DFF"/>
      </a:accent5>
      <a:accent6>
        <a:srgbClr val="9E62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TotalTime>
  <Words>596</Words>
  <Application>Microsoft Office PowerPoint</Application>
  <PresentationFormat>On-screen Show (16:9)</PresentationFormat>
  <Paragraphs>57</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Open Sans SemiBold</vt:lpstr>
      <vt:lpstr>Open Sans Light</vt:lpstr>
      <vt:lpstr>Arial</vt:lpstr>
      <vt:lpstr>Open Sans</vt:lpstr>
      <vt:lpstr>Udacity Rebrand</vt:lpstr>
      <vt:lpstr>Cloud Architect Nanodegree Program</vt:lpstr>
      <vt:lpstr>Today’s Agenda</vt:lpstr>
      <vt:lpstr>Ice Breaker : Let’s have fun 🤩😎   What crazy activities do you dream of trying someday?    </vt:lpstr>
      <vt:lpstr>    Project Walkthrough     </vt:lpstr>
      <vt:lpstr>Project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Moving to Azure</vt:lpstr>
      <vt:lpstr>Let’s discuss</vt:lpstr>
      <vt:lpstr>Benefits of ARM Templates</vt:lpstr>
      <vt:lpstr>Tips &amp; Tricks</vt:lpstr>
      <vt:lpstr>Additional Resources</vt:lpstr>
      <vt:lpstr>🤩 Yeah, it’s QA Time 🤩</vt:lpstr>
      <vt:lpstr>🙏 Thanks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 Nanodegree Program.</dc:title>
  <cp:lastModifiedBy>Dhruv Kinger</cp:lastModifiedBy>
  <cp:revision>58</cp:revision>
  <dcterms:modified xsi:type="dcterms:W3CDTF">2022-05-28T23:19:06Z</dcterms:modified>
</cp:coreProperties>
</file>